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c3576d13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c3576d13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c3576d13e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c3576d13e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c53c4e29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c53c4e29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9c7b7af7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9c7b7af7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c53c4e29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c53c4e29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c53c4e29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c53c4e29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9c7b7af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9c7b7af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9c7b7af7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9c7b7af7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c3576d13e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c3576d13e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9c7b7af7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9c7b7af7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24f125b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24f125bf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 would like to explain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6C9A-0338-4CAB-B61D-82F1379BF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3B56A-DE79-4723-BDAB-8E1E820E6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45AE9-A690-417B-9856-3B7AE605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B6EB4-DB7C-4C98-866E-55D64EAC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605AA-51BB-4555-A0BD-D8256E70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0861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81D8-0D28-498B-8F17-7923EDBA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AC7DF-75AC-492F-8A99-F1304A438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59146-C85B-460F-A363-6F76F29A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3DA9A-5AF3-4120-BDDD-6EA032AF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1AC37-FCA4-4493-928C-992B80FE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71999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20CB5-3F8A-4D5E-B62D-1ABE4E9C19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E79DB-23A2-4D1E-9BC9-D2832D857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6A023-840C-4C1B-81D1-42A91224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A1F05-15FD-42E3-9D90-F1DA4CE2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C1BDF-80AA-4D18-AC5D-95E3FB99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96047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940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637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3112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67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BF13-9CFB-4724-8825-A9E2558F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79CFE-32D2-4BBE-84D4-79F3EA00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F7F86-BFA2-4591-AC58-34A1C36E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75BC6-5C72-4D8D-A2B0-86E8E325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4292-C61D-4D62-A5B0-E039FFE9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81913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2871-89D6-4F34-87E7-D08F934D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A2106-E56C-48D7-833A-8E5D9823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320E-CE18-4A7D-A2CB-24D6D1AF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74C7C-F1FA-4130-88AE-49B6EF49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1D428-878F-4037-A1A0-EFE43B0E5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07397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976B-1701-4345-AB5A-1B7F0A68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FA9AD-3C06-4B89-B74C-1C68FB315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EA7C9-4362-4E23-826F-AD1230771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C98E1-1C92-4A16-9144-90B56715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1BCC8-5DA0-4C8E-B2FE-5BB01BBD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B5002-6623-4D45-8242-B2BBE190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59976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8E16-0CA6-4E63-9886-A23891E6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E9559-B1F1-47A0-AD04-DE92156E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D71A7-FF8D-4E05-9839-CF903D094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C5DFA-7F66-4FD6-AB6F-C7C5BB202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A0105-78FB-48F6-8089-BD9D970A5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D802C-4531-40A5-AFB8-1B21F6B5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76C03-1A0C-4CEC-878B-7E24E9D15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7AE90-B8BF-4DBD-81B1-4F26E3DD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24443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B1A8-E7C6-467E-A206-023BD21A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133C2-1490-45AD-808B-E862E2A7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56AA6-4FB6-4803-BA71-EEEEC1C4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7E8AA-8AAE-4983-9FFB-057E162C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8909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FDEFD7-4B3B-4DE9-B277-37E08598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08CCE-1377-4A23-AA12-8BB04D14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487C1-269E-4BB9-8DB0-7E0C64700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254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FCB3-3D67-4002-BA4E-43E75B1A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0EF7-49B6-4A8B-8FA5-85FC8055B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7D77B-006A-4823-93C2-485F0B70A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6A200-8619-49D1-BF8D-B30A12BE4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F020C-6124-449F-B020-C9CF9CCB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D3B5D-D2AB-421D-9FB3-80D4FF1F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16094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1DFE-D77F-4EFE-8B15-13A161D8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BD8B01-3450-49D0-B547-E330FEC9C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0519B-F6D0-40F5-B70D-EDE4F9F5C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B2B8C-01FF-4747-BF0D-89A3806D2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F020F-044F-46AB-B213-68A9837E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DEE4B-A7CD-4F20-BFCC-0678426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30178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EB283-FB2D-4F2B-9A05-53C75489E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F6EFC-ED71-45D3-9CD0-0CFB328E4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AC147-DEC4-4A28-B1DE-DD101F02FB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124D6-E43F-4AA9-9B77-6470F55CF8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BFD0F-EA9E-44A0-B53E-DA8A0F85D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99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ijrar.org/papers/IJRAR190O064.pdf" TargetMode="Externa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73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br>
              <a:rPr lang="en"/>
            </a:br>
            <a:r>
              <a:rPr lang="en"/>
              <a:t>Smart Home System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presented by Alex, Choi, Long, Oscar, and Sam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88" y="494425"/>
            <a:ext cx="2803675" cy="20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-2979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Smart Security System - How it works 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25" y="2591375"/>
            <a:ext cx="4066200" cy="2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4629150" y="604950"/>
            <a:ext cx="4243500" cy="3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The IoT based home security system has been designed and developed with Raspberry Pi-3, PIR sensor, and Pi-camera.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 dirty="0">
                <a:solidFill>
                  <a:schemeClr val="dk1"/>
                </a:solidFill>
              </a:rPr>
              <a:t>Architecture of Home Security System</a:t>
            </a:r>
            <a:endParaRPr sz="1200"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Raspberry Pi-3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dirty="0">
                <a:solidFill>
                  <a:schemeClr val="dk1"/>
                </a:solidFill>
              </a:rPr>
              <a:t>Process the image 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dirty="0">
                <a:solidFill>
                  <a:schemeClr val="dk1"/>
                </a:solidFill>
              </a:rPr>
              <a:t>YOLO(You-Only-Look-Once) Algorithm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PIR sensor : motion detector (regardless of visibility)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Pi-camera Module : used to capture the image of intruder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</a:rPr>
              <a:t>Reference</a:t>
            </a:r>
            <a:r>
              <a:rPr lang="en" sz="800" dirty="0">
                <a:solidFill>
                  <a:schemeClr val="dk1"/>
                </a:solidFill>
              </a:rPr>
              <a:t> : </a:t>
            </a:r>
            <a:r>
              <a:rPr lang="en" sz="1050" b="1" dirty="0">
                <a:solidFill>
                  <a:srgbClr val="333333"/>
                </a:solidFill>
              </a:rPr>
              <a:t> </a:t>
            </a:r>
            <a:r>
              <a:rPr lang="en" sz="800" dirty="0">
                <a:solidFill>
                  <a:srgbClr val="333333"/>
                </a:solidFill>
              </a:rPr>
              <a:t> Deepak.S.Kumbhar,  H.C. Chaudhari,  Shubhangi S.Bhatambrekar ,  Shubhangi M.Taur,   "IOT BASED HOME SECURITY SYSTEM USING RASPBERRY PI-3", IJRAR - International Journal of Research and Analytical Reviews (IJRAR), E-ISSN 2348-1269, P- ISSN 2349-5138, Volume.6, Issue 1, Page No pp.305-309, January 2019, Available at :</a:t>
            </a:r>
            <a:r>
              <a:rPr lang="en" sz="800" dirty="0">
                <a:solidFill>
                  <a:srgbClr val="337AB7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http://www.ijrar.org/IJRAR190O064.pdf</a:t>
            </a:r>
            <a:r>
              <a:rPr lang="en" sz="800" dirty="0">
                <a:solidFill>
                  <a:srgbClr val="333333"/>
                </a:solidFill>
              </a:rPr>
              <a:t> </a:t>
            </a:r>
            <a:r>
              <a:rPr lang="en" sz="800" dirty="0">
                <a:solidFill>
                  <a:srgbClr val="337AB7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2"/>
          <p:cNvSpPr txBox="1"/>
          <p:nvPr/>
        </p:nvSpPr>
        <p:spPr>
          <a:xfrm>
            <a:off x="712000" y="2364575"/>
            <a:ext cx="29964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/>
              <a:t>Figure 13. Example of Block diagram of Home security system</a:t>
            </a:r>
            <a:endParaRPr sz="800" i="1"/>
          </a:p>
        </p:txBody>
      </p:sp>
      <p:sp>
        <p:nvSpPr>
          <p:cNvPr id="175" name="Google Shape;175;p22"/>
          <p:cNvSpPr txBox="1"/>
          <p:nvPr/>
        </p:nvSpPr>
        <p:spPr>
          <a:xfrm>
            <a:off x="712000" y="4802975"/>
            <a:ext cx="33015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/>
              <a:t>Figure 14. Example of the Architecture of a home security system</a:t>
            </a:r>
            <a:endParaRPr sz="800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26"/>
            <a:ext cx="9144001" cy="504843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/>
          <p:nvPr/>
        </p:nvSpPr>
        <p:spPr>
          <a:xfrm>
            <a:off x="3109550" y="0"/>
            <a:ext cx="3012300" cy="5143500"/>
          </a:xfrm>
          <a:prstGeom prst="rect">
            <a:avLst/>
          </a:prstGeom>
          <a:solidFill>
            <a:srgbClr val="1A1A1A">
              <a:alpha val="73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3255350" y="376975"/>
            <a:ext cx="272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solidFill>
                  <a:srgbClr val="FFFFFF"/>
                </a:solidFill>
              </a:rPr>
              <a:t>Safety/Privacy Concerns</a:t>
            </a:r>
            <a:endParaRPr sz="3700">
              <a:solidFill>
                <a:srgbClr val="FFFFFF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109550" y="4437600"/>
            <a:ext cx="30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Image and references:  Rambus. 2020. Smart Home: Threats And Countermeasures - Rambus. [online] Available at: &lt;https://www.rambus.com/iot/smart-home&gt;.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546500"/>
            <a:ext cx="8520600" cy="4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Introduction 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Architecture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Interaction and Communication </a:t>
            </a:r>
            <a:endParaRPr lang="en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Remote Communication </a:t>
            </a:r>
            <a:endParaRPr lang="en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User Interaction </a:t>
            </a:r>
            <a:endParaRPr lang="en-D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Smart Devices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Smart lighting </a:t>
            </a:r>
            <a:endParaRPr lang="en-DE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Smart Security System using Raspberry Pi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Safety/Privacy Concerns</a:t>
            </a:r>
            <a:r>
              <a:rPr lang="en-DE" dirty="0"/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Conclusion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281700" y="1682575"/>
            <a:ext cx="4550700" cy="28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Smart home system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50" dirty="0">
                <a:solidFill>
                  <a:srgbClr val="4D5156"/>
                </a:solidFill>
              </a:rPr>
              <a:t>A home automation system monitors and control home attributes such as lighting, climate, entertainment systems, and appliances.</a:t>
            </a:r>
            <a:endParaRPr sz="2000" dirty="0"/>
          </a:p>
        </p:txBody>
      </p:sp>
      <p:grpSp>
        <p:nvGrpSpPr>
          <p:cNvPr id="68" name="Google Shape;68;p15"/>
          <p:cNvGrpSpPr/>
          <p:nvPr/>
        </p:nvGrpSpPr>
        <p:grpSpPr>
          <a:xfrm>
            <a:off x="311700" y="1682586"/>
            <a:ext cx="3477524" cy="2191289"/>
            <a:chOff x="311700" y="1682586"/>
            <a:chExt cx="3477524" cy="2191289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682586"/>
              <a:ext cx="3477524" cy="198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15"/>
            <p:cNvSpPr txBox="1"/>
            <p:nvPr/>
          </p:nvSpPr>
          <p:spPr>
            <a:xfrm>
              <a:off x="964400" y="3659975"/>
              <a:ext cx="23469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i="1"/>
                <a:t>Figure 1. Phone controlling the smart devices</a:t>
              </a:r>
              <a:endParaRPr sz="800" i="1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133750"/>
            <a:ext cx="6428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Architecture of a smart home system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814400"/>
            <a:ext cx="3621000" cy="3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1"/>
              <a:t>Communication</a:t>
            </a:r>
            <a:endParaRPr sz="1500" b="1" i="1"/>
          </a:p>
          <a:p>
            <a:pPr marL="457200" lvl="0" indent="-3048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Home Gateway</a:t>
            </a:r>
            <a:endParaRPr/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Device Manager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i="1"/>
              <a:t>Control</a:t>
            </a:r>
            <a:endParaRPr sz="1400" b="1" i="1"/>
          </a:p>
          <a:p>
            <a:pPr marL="457200" lvl="0" indent="-3048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Remote access</a:t>
            </a:r>
            <a:endParaRPr/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Home access and Main Controller</a:t>
            </a:r>
            <a:endParaRPr/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Natural-User Interface Devices</a:t>
            </a:r>
            <a:endParaRPr/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i="1"/>
              <a:t>Peripherals</a:t>
            </a:r>
            <a:endParaRPr sz="1400" b="1" i="1"/>
          </a:p>
          <a:p>
            <a:pPr marL="457200" lvl="0" indent="-3048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Desktop and Mobile Devices</a:t>
            </a:r>
            <a:endParaRPr/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Sub-networks and Connected Devices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11700" y="4661300"/>
            <a:ext cx="8832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References: </a:t>
            </a:r>
            <a:r>
              <a:rPr lang="en" sz="900"/>
              <a:t>Salazar, A., 2016. Towards the Evolution of Smart Home Environments: A Survey. International Journal of Automation and Smart Technology, 6(3), pp.109-113.</a:t>
            </a:r>
            <a:endParaRPr sz="900"/>
          </a:p>
        </p:txBody>
      </p:sp>
      <p:grpSp>
        <p:nvGrpSpPr>
          <p:cNvPr id="78" name="Google Shape;78;p16"/>
          <p:cNvGrpSpPr/>
          <p:nvPr/>
        </p:nvGrpSpPr>
        <p:grpSpPr>
          <a:xfrm>
            <a:off x="3654000" y="1227950"/>
            <a:ext cx="5404276" cy="3331725"/>
            <a:chOff x="3654000" y="1227950"/>
            <a:chExt cx="5404276" cy="3331725"/>
          </a:xfrm>
        </p:grpSpPr>
        <p:pic>
          <p:nvPicPr>
            <p:cNvPr id="79" name="Google Shape;7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4000" y="1227950"/>
              <a:ext cx="5404276" cy="322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6"/>
            <p:cNvSpPr txBox="1"/>
            <p:nvPr/>
          </p:nvSpPr>
          <p:spPr>
            <a:xfrm>
              <a:off x="5443550" y="4345775"/>
              <a:ext cx="20787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i="1"/>
                <a:t>Figure 2. Architecture of the smart home</a:t>
              </a:r>
              <a:endParaRPr sz="800" i="1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171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Interaction and Communication</a:t>
            </a:r>
            <a:endParaRPr sz="180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581825"/>
            <a:ext cx="7854900" cy="39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/>
              <a:t>How do smart devices communicate? </a:t>
            </a: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cap="none" dirty="0"/>
              <a:t>Using device manager to tie all the devices together and transmit signal and data based on different means and protocols.</a:t>
            </a:r>
            <a:endParaRPr sz="1600" cap="none" dirty="0"/>
          </a:p>
          <a:p>
            <a:pPr marL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 </a:t>
            </a:r>
            <a:endParaRPr sz="1600" dirty="0"/>
          </a:p>
          <a:p>
            <a:pPr marL="0" lvl="0" indent="0" algn="l" rtl="0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/>
              <a:t>Protocols:</a:t>
            </a:r>
            <a:endParaRPr sz="1600" b="1" dirty="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X10</a:t>
            </a:r>
            <a:endParaRPr sz="1600" b="1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Insteon</a:t>
            </a:r>
            <a:endParaRPr sz="1600" b="1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Z-Wave</a:t>
            </a:r>
            <a:endParaRPr sz="1600" b="1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Zigbee</a:t>
            </a:r>
            <a:endParaRPr sz="1600" b="1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Wifi</a:t>
            </a:r>
            <a:endParaRPr sz="1600" b="1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b="1" dirty="0"/>
              <a:t>Bluetooth</a:t>
            </a: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87" name="Google Shape;87;p17"/>
          <p:cNvSpPr txBox="1"/>
          <p:nvPr/>
        </p:nvSpPr>
        <p:spPr>
          <a:xfrm>
            <a:off x="384600" y="4612525"/>
            <a:ext cx="8374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</a:rPr>
              <a:t>Reference: </a:t>
            </a:r>
            <a:r>
              <a:rPr lang="en" sz="1000" dirty="0">
                <a:solidFill>
                  <a:schemeClr val="dk1"/>
                </a:solidFill>
              </a:rPr>
              <a:t>Yang, H., Lee, W. and Lee, H., 2018. IoT Smart Home Adoption: The Importance of Proper Level Automation. </a:t>
            </a:r>
            <a:r>
              <a:rPr lang="en" sz="1000" i="1" dirty="0">
                <a:solidFill>
                  <a:schemeClr val="dk1"/>
                </a:solidFill>
              </a:rPr>
              <a:t>Journal of Sensors</a:t>
            </a:r>
            <a:r>
              <a:rPr lang="en" sz="1000" dirty="0">
                <a:solidFill>
                  <a:schemeClr val="dk1"/>
                </a:solidFill>
              </a:rPr>
              <a:t>, 2018, pp.1-11.</a:t>
            </a:r>
            <a:endParaRPr dirty="0"/>
          </a:p>
        </p:txBody>
      </p:sp>
      <p:grpSp>
        <p:nvGrpSpPr>
          <p:cNvPr id="88" name="Google Shape;88;p17"/>
          <p:cNvGrpSpPr/>
          <p:nvPr/>
        </p:nvGrpSpPr>
        <p:grpSpPr>
          <a:xfrm>
            <a:off x="2571925" y="2474097"/>
            <a:ext cx="5061275" cy="2078728"/>
            <a:chOff x="2571925" y="2474097"/>
            <a:chExt cx="5061275" cy="2078728"/>
          </a:xfrm>
        </p:grpSpPr>
        <p:grpSp>
          <p:nvGrpSpPr>
            <p:cNvPr id="89" name="Google Shape;89;p17"/>
            <p:cNvGrpSpPr/>
            <p:nvPr/>
          </p:nvGrpSpPr>
          <p:grpSpPr>
            <a:xfrm>
              <a:off x="2571925" y="2474097"/>
              <a:ext cx="5061275" cy="1864828"/>
              <a:chOff x="2571925" y="2474097"/>
              <a:chExt cx="5061275" cy="1864828"/>
            </a:xfrm>
          </p:grpSpPr>
          <p:pic>
            <p:nvPicPr>
              <p:cNvPr id="90" name="Google Shape;90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571925" y="2474097"/>
                <a:ext cx="3036849" cy="939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21821" y="2474100"/>
                <a:ext cx="659100" cy="9392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693975" y="2474100"/>
                <a:ext cx="939225" cy="939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1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943525" y="3538625"/>
                <a:ext cx="1524399" cy="800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08472" y="3625600"/>
                <a:ext cx="1057275" cy="713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5" name="Google Shape;95;p17"/>
            <p:cNvSpPr txBox="1"/>
            <p:nvPr/>
          </p:nvSpPr>
          <p:spPr>
            <a:xfrm>
              <a:off x="3831425" y="4338925"/>
              <a:ext cx="35577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i="1"/>
                <a:t>Figure 3. </a:t>
              </a:r>
              <a:r>
                <a:rPr lang="en" sz="800" i="1">
                  <a:solidFill>
                    <a:schemeClr val="dk1"/>
                  </a:solidFill>
                </a:rPr>
                <a:t>Various protocols for interaction and communication</a:t>
              </a:r>
              <a:endParaRPr sz="800" i="1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111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Remote Communication</a:t>
            </a:r>
            <a:endParaRPr b="1" dirty="0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597400"/>
            <a:ext cx="85206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cap="none" dirty="0">
                <a:solidFill>
                  <a:srgbClr val="333333"/>
                </a:solidFill>
                <a:highlight>
                  <a:srgbClr val="FFFFFF"/>
                </a:highlight>
              </a:rPr>
              <a:t>Devices in the system are connected wirelessly through </a:t>
            </a:r>
            <a:r>
              <a:rPr lang="en" sz="1200" b="1" i="1" cap="none" dirty="0">
                <a:solidFill>
                  <a:srgbClr val="333333"/>
                </a:solidFill>
                <a:highlight>
                  <a:srgbClr val="FFFFFF"/>
                </a:highlight>
              </a:rPr>
              <a:t>Wireless Sensor Networks</a:t>
            </a:r>
            <a:r>
              <a:rPr lang="en" sz="1200" cap="none" dirty="0">
                <a:solidFill>
                  <a:srgbClr val="333333"/>
                </a:solidFill>
                <a:highlight>
                  <a:srgbClr val="FFFFFF"/>
                </a:highlight>
              </a:rPr>
              <a:t> (WSN</a:t>
            </a:r>
            <a:r>
              <a:rPr lang="en-DE" sz="1200" cap="none" dirty="0">
                <a:solidFill>
                  <a:srgbClr val="333333"/>
                </a:solidFill>
                <a:highlight>
                  <a:srgbClr val="FFFFFF"/>
                </a:highlight>
              </a:rPr>
              <a:t>s</a:t>
            </a:r>
            <a:r>
              <a:rPr lang="en" sz="1200" cap="none" dirty="0">
                <a:solidFill>
                  <a:srgbClr val="333333"/>
                </a:solidFill>
                <a:highlight>
                  <a:srgbClr val="FFFFFF"/>
                </a:highlight>
              </a:rPr>
              <a:t>), which are: Wireless Local Area Network (</a:t>
            </a:r>
            <a:r>
              <a:rPr lang="en" sz="1200" b="1" i="1" cap="none" dirty="0">
                <a:solidFill>
                  <a:srgbClr val="333333"/>
                </a:solidFill>
                <a:highlight>
                  <a:srgbClr val="FFFFFF"/>
                </a:highlight>
              </a:rPr>
              <a:t>WLAN</a:t>
            </a:r>
            <a:r>
              <a:rPr lang="en" sz="1200" cap="none" dirty="0">
                <a:solidFill>
                  <a:srgbClr val="333333"/>
                </a:solidFill>
                <a:highlight>
                  <a:srgbClr val="FFFFFF"/>
                </a:highlight>
              </a:rPr>
              <a:t>), </a:t>
            </a:r>
            <a:r>
              <a:rPr lang="en" sz="1200" cap="none" dirty="0">
                <a:solidFill>
                  <a:srgbClr val="202124"/>
                </a:solidFill>
                <a:highlight>
                  <a:srgbClr val="FFFFFF"/>
                </a:highlight>
              </a:rPr>
              <a:t>Wireless Personal Area Network (</a:t>
            </a:r>
            <a:r>
              <a:rPr lang="en" sz="1200" b="1" i="1" cap="none" dirty="0">
                <a:solidFill>
                  <a:srgbClr val="333333"/>
                </a:solidFill>
                <a:highlight>
                  <a:srgbClr val="FFFFFF"/>
                </a:highlight>
              </a:rPr>
              <a:t>WPAN</a:t>
            </a:r>
            <a:r>
              <a:rPr lang="en" sz="1200" cap="none" dirty="0">
                <a:solidFill>
                  <a:srgbClr val="333333"/>
                </a:solidFill>
                <a:highlight>
                  <a:srgbClr val="FFFFFF"/>
                </a:highlight>
              </a:rPr>
              <a:t> - ie. Bluetooth, Zigbee), </a:t>
            </a:r>
            <a:r>
              <a:rPr lang="en" sz="1200" cap="none" dirty="0">
                <a:solidFill>
                  <a:srgbClr val="202124"/>
                </a:solidFill>
                <a:highlight>
                  <a:srgbClr val="FFFFFF"/>
                </a:highlight>
              </a:rPr>
              <a:t>Wireless wide area network (</a:t>
            </a:r>
            <a:r>
              <a:rPr lang="en" sz="1200" b="1" i="1" cap="none" dirty="0">
                <a:solidFill>
                  <a:srgbClr val="333333"/>
                </a:solidFill>
                <a:highlight>
                  <a:srgbClr val="FFFFFF"/>
                </a:highlight>
              </a:rPr>
              <a:t>WWAN</a:t>
            </a:r>
            <a:r>
              <a:rPr lang="en" sz="1200" cap="none" dirty="0">
                <a:solidFill>
                  <a:srgbClr val="333333"/>
                </a:solidFill>
                <a:highlight>
                  <a:srgbClr val="FFFFFF"/>
                </a:highlight>
              </a:rPr>
              <a:t> - ie. 3G/4G/5G). </a:t>
            </a:r>
            <a:endParaRPr sz="1200" cap="none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399650" y="2793850"/>
            <a:ext cx="24717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First Access Technology</a:t>
            </a:r>
            <a:r>
              <a:rPr lang="en" sz="1200" dirty="0"/>
              <a:t>,</a:t>
            </a:r>
            <a:r>
              <a:rPr lang="en-DE" sz="1200" dirty="0"/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Use of </a:t>
            </a:r>
            <a:r>
              <a:rPr lang="en" sz="1200" b="1" i="1" dirty="0"/>
              <a:t>WPAN</a:t>
            </a:r>
            <a:r>
              <a:rPr lang="en" sz="1200" dirty="0"/>
              <a:t> and </a:t>
            </a:r>
            <a:r>
              <a:rPr lang="en" sz="1200" b="1" i="1" dirty="0"/>
              <a:t>WLAN</a:t>
            </a:r>
            <a:endParaRPr lang="en-DE" sz="1200" b="1" i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sz="1200" b="1" i="1" dirty="0"/>
              <a:t>-</a:t>
            </a:r>
            <a:r>
              <a:rPr lang="en" sz="1200" dirty="0"/>
              <a:t> </a:t>
            </a:r>
            <a:r>
              <a:rPr lang="en" sz="1200" dirty="0">
                <a:solidFill>
                  <a:srgbClr val="333333"/>
                </a:solidFill>
              </a:rPr>
              <a:t>Wireless sensors send data to the personal server (commonly a </a:t>
            </a:r>
            <a:r>
              <a:rPr lang="en-DE" sz="1200" dirty="0">
                <a:solidFill>
                  <a:srgbClr val="333333"/>
                </a:solidFill>
              </a:rPr>
              <a:t>s</a:t>
            </a:r>
            <a:r>
              <a:rPr lang="en" sz="1200" dirty="0">
                <a:solidFill>
                  <a:srgbClr val="333333"/>
                </a:solidFill>
              </a:rPr>
              <a:t>martphone) using WPAN. The personal server then connects to the home server and forwards data using WLAN.</a:t>
            </a:r>
            <a:r>
              <a:rPr lang="en-DE" sz="1200" dirty="0">
                <a:solidFill>
                  <a:srgbClr val="333333"/>
                </a:solidFill>
              </a:rPr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</a:rPr>
              <a:t>- Best for home usage.</a:t>
            </a:r>
            <a:endParaRPr sz="1200" dirty="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400" y="1271222"/>
            <a:ext cx="2540826" cy="15988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3239025" y="2773900"/>
            <a:ext cx="24717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Second Access Technology</a:t>
            </a:r>
            <a:r>
              <a:rPr lang="en" sz="1200" dirty="0"/>
              <a:t>,</a:t>
            </a:r>
            <a:endParaRPr lang="en-DE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Use of </a:t>
            </a:r>
            <a:r>
              <a:rPr lang="en" sz="1200" b="1" i="1" dirty="0"/>
              <a:t>WPAN</a:t>
            </a:r>
            <a:r>
              <a:rPr lang="en" sz="1200" dirty="0"/>
              <a:t> only</a:t>
            </a:r>
            <a:endParaRPr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</a:rPr>
              <a:t>- Wireless sensors send data directly to the home server using WPAN.</a:t>
            </a:r>
            <a:endParaRPr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</a:rPr>
              <a:t>- Cheapest (fewer devices needed) but wireless sensors require more energy to access the home server with WPAN.</a:t>
            </a:r>
            <a:endParaRPr sz="1200" dirty="0"/>
          </a:p>
        </p:txBody>
      </p:sp>
      <p:sp>
        <p:nvSpPr>
          <p:cNvPr id="105" name="Google Shape;105;p18"/>
          <p:cNvSpPr txBox="1"/>
          <p:nvPr/>
        </p:nvSpPr>
        <p:spPr>
          <a:xfrm>
            <a:off x="6078400" y="2793850"/>
            <a:ext cx="2471700" cy="1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Third Access Technology</a:t>
            </a:r>
            <a:r>
              <a:rPr lang="en" sz="1200" dirty="0"/>
              <a:t>,</a:t>
            </a:r>
            <a:endParaRPr lang="en-DE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Use of </a:t>
            </a:r>
            <a:r>
              <a:rPr lang="en" sz="1200" b="1" i="1" dirty="0"/>
              <a:t>WPAN</a:t>
            </a:r>
            <a:r>
              <a:rPr lang="en" sz="1200" dirty="0"/>
              <a:t> and </a:t>
            </a:r>
            <a:r>
              <a:rPr lang="en" sz="1200" b="1" i="1" dirty="0"/>
              <a:t>WWAN</a:t>
            </a:r>
            <a:endParaRPr sz="1200" b="1" i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 </a:t>
            </a:r>
            <a:r>
              <a:rPr lang="en" sz="1200" dirty="0">
                <a:solidFill>
                  <a:srgbClr val="333333"/>
                </a:solidFill>
              </a:rPr>
              <a:t>Wireless sensors send data to the personal server using WPAN. The personal server collects then forwards data to the home server using WWAN.</a:t>
            </a:r>
            <a:endParaRPr sz="1200" dirty="0">
              <a:solidFill>
                <a:srgbClr val="33333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</a:rPr>
              <a:t>- Allow home server to be very far away.</a:t>
            </a:r>
            <a:endParaRPr sz="1200" dirty="0">
              <a:solidFill>
                <a:srgbClr val="33333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06" name="Google Shape;106;p18"/>
          <p:cNvSpPr txBox="1"/>
          <p:nvPr/>
        </p:nvSpPr>
        <p:spPr>
          <a:xfrm>
            <a:off x="70850" y="4781650"/>
            <a:ext cx="6130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Images </a:t>
            </a:r>
            <a:r>
              <a:rPr lang="en-DE" sz="900" b="1" dirty="0"/>
              <a:t>and </a:t>
            </a:r>
            <a:r>
              <a:rPr lang="en" sz="900" b="1" dirty="0"/>
              <a:t>References:</a:t>
            </a:r>
            <a:r>
              <a:rPr lang="en" sz="900" dirty="0"/>
              <a:t> </a:t>
            </a:r>
            <a:r>
              <a:rPr lang="en" sz="1000" dirty="0">
                <a:solidFill>
                  <a:schemeClr val="dk1"/>
                </a:solidFill>
              </a:rPr>
              <a:t>Obaidat, M. and Nicopolitidis, P., 2016. </a:t>
            </a:r>
            <a:r>
              <a:rPr lang="en" sz="1000" i="1" dirty="0">
                <a:solidFill>
                  <a:schemeClr val="dk1"/>
                </a:solidFill>
              </a:rPr>
              <a:t>Smart Cities And Homes</a:t>
            </a:r>
            <a:r>
              <a:rPr lang="en" sz="1000" dirty="0">
                <a:solidFill>
                  <a:schemeClr val="dk1"/>
                </a:solidFill>
              </a:rPr>
              <a:t>. ch.2.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grpSp>
        <p:nvGrpSpPr>
          <p:cNvPr id="108" name="Google Shape;108;p18"/>
          <p:cNvGrpSpPr/>
          <p:nvPr/>
        </p:nvGrpSpPr>
        <p:grpSpPr>
          <a:xfrm>
            <a:off x="453075" y="1370675"/>
            <a:ext cx="2364845" cy="1436400"/>
            <a:chOff x="453075" y="1370675"/>
            <a:chExt cx="2364845" cy="1436400"/>
          </a:xfrm>
        </p:grpSpPr>
        <p:pic>
          <p:nvPicPr>
            <p:cNvPr id="109" name="Google Shape;10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3075" y="1370675"/>
              <a:ext cx="2364845" cy="127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8"/>
            <p:cNvSpPr txBox="1"/>
            <p:nvPr/>
          </p:nvSpPr>
          <p:spPr>
            <a:xfrm>
              <a:off x="776300" y="2593175"/>
              <a:ext cx="20241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i="1"/>
                <a:t>Figure 4. Use of WPAN and WLAN</a:t>
              </a:r>
              <a:endParaRPr sz="800" i="1"/>
            </a:p>
          </p:txBody>
        </p:sp>
      </p:grpSp>
      <p:grpSp>
        <p:nvGrpSpPr>
          <p:cNvPr id="111" name="Google Shape;111;p18"/>
          <p:cNvGrpSpPr/>
          <p:nvPr/>
        </p:nvGrpSpPr>
        <p:grpSpPr>
          <a:xfrm>
            <a:off x="3175700" y="1370688"/>
            <a:ext cx="2609926" cy="1436388"/>
            <a:chOff x="3175700" y="1370688"/>
            <a:chExt cx="2609926" cy="1436388"/>
          </a:xfrm>
        </p:grpSpPr>
        <p:pic>
          <p:nvPicPr>
            <p:cNvPr id="112" name="Google Shape;11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75700" y="1370688"/>
              <a:ext cx="2609926" cy="127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8"/>
            <p:cNvSpPr txBox="1"/>
            <p:nvPr/>
          </p:nvSpPr>
          <p:spPr>
            <a:xfrm>
              <a:off x="3748100" y="2593175"/>
              <a:ext cx="20241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i="1"/>
                <a:t>Figure 5. Use of WPAN only</a:t>
              </a:r>
              <a:endParaRPr sz="800" i="1"/>
            </a:p>
          </p:txBody>
        </p:sp>
      </p:grpSp>
      <p:sp>
        <p:nvSpPr>
          <p:cNvPr id="114" name="Google Shape;114;p18"/>
          <p:cNvSpPr txBox="1"/>
          <p:nvPr/>
        </p:nvSpPr>
        <p:spPr>
          <a:xfrm>
            <a:off x="7272300" y="2571750"/>
            <a:ext cx="2024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/>
              <a:t>Figure 6. Use of WPAN and WWAN</a:t>
            </a:r>
            <a:endParaRPr sz="800"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30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tx2"/>
                </a:solidFill>
              </a:rPr>
              <a:t>User Interaction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11700" y="881401"/>
            <a:ext cx="4596000" cy="4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3D85C6"/>
                </a:solidFill>
              </a:rPr>
              <a:t>Two Aspects:</a:t>
            </a:r>
            <a:endParaRPr sz="1600" u="sng" dirty="0">
              <a:solidFill>
                <a:srgbClr val="3D85C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Physical Interaction</a:t>
            </a:r>
            <a:endParaRPr sz="12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Virtual Interaction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3D85C6"/>
                </a:solidFill>
              </a:rPr>
              <a:t>Main Elements of Interactivity:</a:t>
            </a:r>
            <a:endParaRPr sz="1600" u="sng" dirty="0">
              <a:solidFill>
                <a:srgbClr val="3D85C6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Visibility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Affordance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Mapping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Feedback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Constraints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Effectiveness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Efficiency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Satisfaction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21" name="Google Shape;121;p19"/>
          <p:cNvSpPr txBox="1"/>
          <p:nvPr/>
        </p:nvSpPr>
        <p:spPr>
          <a:xfrm>
            <a:off x="4060550" y="4143900"/>
            <a:ext cx="43416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References:</a:t>
            </a:r>
            <a:r>
              <a:rPr lang="en" sz="900"/>
              <a:t> Leitner, G., Ahlstrom, D., Hitz, M., 2007, in IFIP International Federation for Information Processing, Volume 241,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Home Informatics and Telematics: ICT for the Next Billion, eds. Venkatesh, A., Gonsalves, T., Monk, A., Buckner, K.,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(Boston: Springer), pp. 269-278.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4060539" y="805200"/>
            <a:ext cx="4836061" cy="3373475"/>
            <a:chOff x="4060539" y="805200"/>
            <a:chExt cx="4836061" cy="3373475"/>
          </a:xfrm>
        </p:grpSpPr>
        <p:pic>
          <p:nvPicPr>
            <p:cNvPr id="123" name="Google Shape;123;p19"/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60539" y="805200"/>
              <a:ext cx="4836061" cy="3197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9"/>
            <p:cNvSpPr txBox="1"/>
            <p:nvPr/>
          </p:nvSpPr>
          <p:spPr>
            <a:xfrm>
              <a:off x="5576900" y="3964775"/>
              <a:ext cx="20241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i="1"/>
                <a:t>Figure 7. Two aspects of user interaction</a:t>
              </a:r>
              <a:endParaRPr sz="800" i="1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4025" y="178075"/>
            <a:ext cx="24933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Smart Lighting</a:t>
            </a:r>
            <a:endParaRPr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2296075" y="977625"/>
            <a:ext cx="4292400" cy="17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 dirty="0">
                <a:solidFill>
                  <a:srgbClr val="000000"/>
                </a:solidFill>
              </a:rPr>
              <a:t>Examples</a:t>
            </a:r>
            <a:endParaRPr sz="1200" b="1" i="1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 cap="none" dirty="0">
                <a:solidFill>
                  <a:srgbClr val="000000"/>
                </a:solidFill>
              </a:rPr>
              <a:t>Remote Wireless RGB LED Control (Fig. 9) </a:t>
            </a:r>
            <a:br>
              <a:rPr lang="en-DE" sz="1200" cap="none" dirty="0">
                <a:solidFill>
                  <a:srgbClr val="000000"/>
                </a:solidFill>
              </a:rPr>
            </a:br>
            <a:br>
              <a:rPr lang="en" sz="1200" cap="none" dirty="0">
                <a:solidFill>
                  <a:srgbClr val="000000"/>
                </a:solidFill>
              </a:rPr>
            </a:br>
            <a:r>
              <a:rPr lang="en" sz="1200" cap="none" dirty="0">
                <a:solidFill>
                  <a:srgbClr val="000000"/>
                </a:solidFill>
              </a:rPr>
              <a:t>Arduino microcontroller: Device Manager</a:t>
            </a:r>
            <a:br>
              <a:rPr lang="en" sz="1200" cap="none" dirty="0">
                <a:solidFill>
                  <a:srgbClr val="000000"/>
                </a:solidFill>
              </a:rPr>
            </a:br>
            <a:r>
              <a:rPr lang="en" sz="1200" cap="none" dirty="0">
                <a:solidFill>
                  <a:schemeClr val="dk1"/>
                </a:solidFill>
              </a:rPr>
              <a:t>ESP-01 Wi-Fi module: for connectivity</a:t>
            </a:r>
            <a:br>
              <a:rPr lang="en" sz="1200" cap="none" dirty="0">
                <a:solidFill>
                  <a:srgbClr val="000000"/>
                </a:solidFill>
              </a:rPr>
            </a:br>
            <a:r>
              <a:rPr lang="en" sz="1200" cap="none" dirty="0">
                <a:solidFill>
                  <a:srgbClr val="000000"/>
                </a:solidFill>
              </a:rPr>
              <a:t>Android phone: to control the lighting of the LED</a:t>
            </a:r>
            <a:br>
              <a:rPr lang="en" sz="120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400" y="3307819"/>
            <a:ext cx="2354125" cy="14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6150" y="404793"/>
            <a:ext cx="2454725" cy="263105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2260625" y="3138488"/>
            <a:ext cx="4255500" cy="1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 dirty="0"/>
              <a:t>Sensor Control with Infrared Motion Detector (</a:t>
            </a:r>
            <a:r>
              <a:rPr lang="en" sz="1100" dirty="0"/>
              <a:t>Fig. 10</a:t>
            </a:r>
            <a:r>
              <a:rPr lang="en" sz="1200" dirty="0"/>
              <a:t>)</a:t>
            </a:r>
            <a:endParaRPr sz="1200" b="1" dirty="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dirty="0"/>
              <a:t>HC-SR501 Infrared Motion Sensor</a:t>
            </a:r>
            <a:br>
              <a:rPr lang="en" sz="1200" dirty="0"/>
            </a:br>
            <a:r>
              <a:rPr lang="en" sz="1200" dirty="0"/>
              <a:t>Movement is detected -&gt; Output is 1 or high voltage</a:t>
            </a:r>
            <a:br>
              <a:rPr lang="en" sz="1200" dirty="0"/>
            </a:br>
            <a:r>
              <a:rPr lang="en" sz="1200" dirty="0"/>
              <a:t>No movement is detected -&gt; Output is 0 or low voltage</a:t>
            </a:r>
            <a:endParaRPr sz="1200" dirty="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3460" y="3493575"/>
            <a:ext cx="624000" cy="83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08" y="3386000"/>
            <a:ext cx="1049249" cy="104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456938" y="4521875"/>
            <a:ext cx="9360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Fitop Smart LED</a:t>
            </a:r>
            <a:endParaRPr sz="600"/>
          </a:p>
        </p:txBody>
      </p:sp>
      <p:sp>
        <p:nvSpPr>
          <p:cNvPr id="137" name="Google Shape;137;p20"/>
          <p:cNvSpPr txBox="1"/>
          <p:nvPr/>
        </p:nvSpPr>
        <p:spPr>
          <a:xfrm>
            <a:off x="1529088" y="4496825"/>
            <a:ext cx="8808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Amazon Smart Plug</a:t>
            </a:r>
            <a:endParaRPr sz="600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094" y="2055825"/>
            <a:ext cx="819350" cy="76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935100" y="2756875"/>
            <a:ext cx="880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Device Manager</a:t>
            </a:r>
            <a:br>
              <a:rPr lang="en" sz="600"/>
            </a:br>
            <a:r>
              <a:rPr lang="en" sz="600"/>
              <a:t>(Amazon Echo Dot)</a:t>
            </a:r>
            <a:endParaRPr sz="60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0893" y="832368"/>
            <a:ext cx="474225" cy="73617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1317600" y="1484975"/>
            <a:ext cx="8808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Smartphone</a:t>
            </a:r>
            <a:endParaRPr sz="6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300" y="905250"/>
            <a:ext cx="691676" cy="69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39125" y="1529975"/>
            <a:ext cx="8808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User</a:t>
            </a:r>
            <a:endParaRPr sz="600"/>
          </a:p>
        </p:txBody>
      </p:sp>
      <p:sp>
        <p:nvSpPr>
          <p:cNvPr id="144" name="Google Shape;144;p20"/>
          <p:cNvSpPr/>
          <p:nvPr/>
        </p:nvSpPr>
        <p:spPr>
          <a:xfrm>
            <a:off x="1091975" y="1143838"/>
            <a:ext cx="377400" cy="214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6727358">
            <a:off x="1369543" y="1777896"/>
            <a:ext cx="377599" cy="21448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 rot="6727358">
            <a:off x="736143" y="3050996"/>
            <a:ext cx="377599" cy="21448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 rot="3235345">
            <a:off x="1633351" y="3110093"/>
            <a:ext cx="377496" cy="21434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31450" y="4826875"/>
            <a:ext cx="67515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/>
              <a:t>Images from</a:t>
            </a:r>
            <a:r>
              <a:rPr lang="en-US" sz="800" dirty="0"/>
              <a:t>: Amazon.com; </a:t>
            </a:r>
            <a:r>
              <a:rPr lang="en-US" sz="800" b="1" dirty="0"/>
              <a:t>Images and References</a:t>
            </a:r>
            <a:r>
              <a:rPr lang="en-US" sz="800" dirty="0"/>
              <a:t>: Chin, R., 2020. A DIY Smart Home Guide. ch.5, 7.</a:t>
            </a:r>
            <a:endParaRPr lang="en-US"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sp>
        <p:nvSpPr>
          <p:cNvPr id="149" name="Google Shape;149;p20"/>
          <p:cNvSpPr txBox="1"/>
          <p:nvPr/>
        </p:nvSpPr>
        <p:spPr>
          <a:xfrm>
            <a:off x="2393150" y="255350"/>
            <a:ext cx="37335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(to remotely control lighting)</a:t>
            </a:r>
            <a:endParaRPr sz="1200" i="1" dirty="0"/>
          </a:p>
        </p:txBody>
      </p:sp>
      <p:sp>
        <p:nvSpPr>
          <p:cNvPr id="150" name="Google Shape;150;p20"/>
          <p:cNvSpPr txBox="1"/>
          <p:nvPr/>
        </p:nvSpPr>
        <p:spPr>
          <a:xfrm>
            <a:off x="355457" y="4666500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/>
              <a:t>Figure 8.</a:t>
            </a:r>
            <a:r>
              <a:rPr lang="en-DE" sz="800" i="1" dirty="0"/>
              <a:t> Common Practice of</a:t>
            </a:r>
            <a:r>
              <a:rPr lang="en" sz="800" i="1" dirty="0"/>
              <a:t> </a:t>
            </a:r>
            <a:r>
              <a:rPr lang="en-DE" sz="800" i="1" dirty="0"/>
              <a:t>Smart Lighting</a:t>
            </a:r>
            <a:endParaRPr sz="800" i="1" dirty="0"/>
          </a:p>
        </p:txBody>
      </p:sp>
      <p:sp>
        <p:nvSpPr>
          <p:cNvPr id="151" name="Google Shape;151;p20"/>
          <p:cNvSpPr txBox="1"/>
          <p:nvPr/>
        </p:nvSpPr>
        <p:spPr>
          <a:xfrm>
            <a:off x="6872300" y="2974175"/>
            <a:ext cx="2024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/>
              <a:t>Figure 9. </a:t>
            </a:r>
            <a:r>
              <a:rPr lang="en-DE" sz="800" i="1" dirty="0"/>
              <a:t>Remote Wireless RGB LED Control</a:t>
            </a:r>
            <a:endParaRPr sz="800" i="1" dirty="0"/>
          </a:p>
        </p:txBody>
      </p:sp>
      <p:sp>
        <p:nvSpPr>
          <p:cNvPr id="152" name="Google Shape;152;p20"/>
          <p:cNvSpPr txBox="1"/>
          <p:nvPr/>
        </p:nvSpPr>
        <p:spPr>
          <a:xfrm>
            <a:off x="6872300" y="4802975"/>
            <a:ext cx="2024100" cy="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/>
              <a:t>Figure 10. </a:t>
            </a:r>
            <a:r>
              <a:rPr lang="en" sz="800" dirty="0"/>
              <a:t>HC-SR501 Infrared Motion Sensor</a:t>
            </a:r>
            <a:endParaRPr sz="80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-2979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Smart Security System - Definition and Example</a:t>
            </a:r>
            <a:endParaRPr dirty="0"/>
          </a:p>
        </p:txBody>
      </p:sp>
      <p:sp>
        <p:nvSpPr>
          <p:cNvPr id="158" name="Google Shape;158;p21"/>
          <p:cNvSpPr txBox="1"/>
          <p:nvPr/>
        </p:nvSpPr>
        <p:spPr>
          <a:xfrm>
            <a:off x="3668025" y="424575"/>
            <a:ext cx="5127000" cy="4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/>
              <a:t>Smart Security System</a:t>
            </a:r>
            <a:endParaRPr sz="14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 security arrangement, in which technology is leveraged to monitor your premises and alert you in case of unfavourable incidents like trespassing.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Example: DIY home security kit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Any unusual movements detected by sensors will be notified to the user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Recorded footage of surveillance camera will be stored in Clouds for future usage.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 dirty="0"/>
              <a:t>Emergency system can be initiated by users from distance in order to alert the local authority for immediate action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59" name="Google Shape;159;p21"/>
          <p:cNvSpPr txBox="1"/>
          <p:nvPr/>
        </p:nvSpPr>
        <p:spPr>
          <a:xfrm>
            <a:off x="73825" y="4823225"/>
            <a:ext cx="88404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Reference</a:t>
            </a:r>
            <a:r>
              <a:rPr lang="en-DE" sz="800" b="1" dirty="0"/>
              <a:t>s</a:t>
            </a:r>
            <a:r>
              <a:rPr lang="en" sz="800" dirty="0"/>
              <a:t>: 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Thakkar, D. (2019). </a:t>
            </a:r>
            <a:r>
              <a:rPr lang="en" sz="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Home Security: Does Biometrics Make It Any Smarter?</a:t>
            </a: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[online] Bayometric. Available at: https://www.bayometric.com/smart-home-security-biometrics-make-smarter/.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‌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</a:endParaRPr>
          </a:p>
        </p:txBody>
      </p:sp>
      <p:grpSp>
        <p:nvGrpSpPr>
          <p:cNvPr id="160" name="Google Shape;160;p21"/>
          <p:cNvGrpSpPr/>
          <p:nvPr/>
        </p:nvGrpSpPr>
        <p:grpSpPr>
          <a:xfrm>
            <a:off x="222125" y="520725"/>
            <a:ext cx="3227449" cy="2362550"/>
            <a:chOff x="222125" y="520725"/>
            <a:chExt cx="3227449" cy="2362550"/>
          </a:xfrm>
        </p:grpSpPr>
        <p:pic>
          <p:nvPicPr>
            <p:cNvPr id="161" name="Google Shape;161;p21"/>
            <p:cNvPicPr preferRelativeResize="0"/>
            <p:nvPr/>
          </p:nvPicPr>
          <p:blipFill rotWithShape="1">
            <a:blip r:embed="rId3">
              <a:alphaModFix/>
            </a:blip>
            <a:srcRect l="9097" r="13214"/>
            <a:stretch/>
          </p:blipFill>
          <p:spPr>
            <a:xfrm>
              <a:off x="222125" y="520725"/>
              <a:ext cx="3227449" cy="2208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1"/>
            <p:cNvSpPr txBox="1"/>
            <p:nvPr/>
          </p:nvSpPr>
          <p:spPr>
            <a:xfrm>
              <a:off x="852500" y="2669375"/>
              <a:ext cx="20241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i="1"/>
                <a:t>Figure 11. Smart Security System</a:t>
              </a:r>
              <a:endParaRPr sz="800" i="1"/>
            </a:p>
          </p:txBody>
        </p:sp>
      </p:grpSp>
      <p:grpSp>
        <p:nvGrpSpPr>
          <p:cNvPr id="163" name="Google Shape;163;p21"/>
          <p:cNvGrpSpPr/>
          <p:nvPr/>
        </p:nvGrpSpPr>
        <p:grpSpPr>
          <a:xfrm>
            <a:off x="468575" y="2934250"/>
            <a:ext cx="2712825" cy="1854025"/>
            <a:chOff x="468575" y="2934250"/>
            <a:chExt cx="2712825" cy="1854025"/>
          </a:xfrm>
        </p:grpSpPr>
        <p:pic>
          <p:nvPicPr>
            <p:cNvPr id="164" name="Google Shape;16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575" y="2934250"/>
              <a:ext cx="2488924" cy="173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1"/>
            <p:cNvSpPr txBox="1"/>
            <p:nvPr/>
          </p:nvSpPr>
          <p:spPr>
            <a:xfrm>
              <a:off x="1157300" y="4574375"/>
              <a:ext cx="20241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i="1"/>
                <a:t>Figure 12. Simplisafe</a:t>
              </a:r>
              <a:endParaRPr sz="800" i="1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1073</Words>
  <Application>Microsoft Office PowerPoint</Application>
  <PresentationFormat>On-screen Show (16:9)</PresentationFormat>
  <Paragraphs>144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Introduction to  Smart Home System</vt:lpstr>
      <vt:lpstr>Outline</vt:lpstr>
      <vt:lpstr>Introduction</vt:lpstr>
      <vt:lpstr>Architecture of a smart home system </vt:lpstr>
      <vt:lpstr>Interaction and Communication</vt:lpstr>
      <vt:lpstr>Remote Communication</vt:lpstr>
      <vt:lpstr>User Interaction</vt:lpstr>
      <vt:lpstr>Smart Lighting</vt:lpstr>
      <vt:lpstr>Smart Security System - Definition and Example</vt:lpstr>
      <vt:lpstr>Smart Security System - How it works </vt:lpstr>
      <vt:lpstr>Safety/Privacy Concerns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Smart Home System</dc:title>
  <cp:lastModifiedBy>Vu Nguyen</cp:lastModifiedBy>
  <cp:revision>32</cp:revision>
  <dcterms:modified xsi:type="dcterms:W3CDTF">2020-11-19T08:15:32Z</dcterms:modified>
</cp:coreProperties>
</file>